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3" r:id="rId13"/>
    <p:sldId id="274" r:id="rId14"/>
    <p:sldId id="270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firpo.ru/activities/projects/razrabotka-i-vnedreniye-metodik-prepodavaniya/" TargetMode="External"/><Relationship Id="rId2" Type="http://schemas.openxmlformats.org/officeDocument/2006/relationships/hyperlink" Target="&#1052;&#1077;&#1090;&#1086;&#1076;&#1080;&#1095;&#1077;&#1089;&#1082;&#1080;&#1077;%20&#1084;&#1072;&#1090;&#1077;&#1088;&#1080;&#1072;&#1083;&#1099;/&#1056;&#1091;&#1089;&#1089;&#1082;&#1080;&#1081;%20&#1103;&#1079;&#1099;&#1082;/&#1055;&#1088;&#1080;&#1084;&#1077;&#1088;&#1085;&#1099;&#1081;%20&#1092;&#1086;&#1085;&#1076;%20&#1086;&#1094;&#1077;&#1085;&#1086;&#1095;&#1085;&#1099;&#1093;%20&#1089;&#1088;&#1077;&#1076;&#1089;&#1090;&#1074;%20&#1054;&#1044;%20&#1056;&#1091;&#1089;&#1089;&#1082;&#1080;&#1081;%20&#1103;&#1079;&#1099;&#1082;%20(&#1073;&#1072;&#1079;&#1086;&#1074;&#1099;&#1081;%20&#1091;&#1088;&#1086;&#1074;&#1077;&#1085;&#1100;)%20&#1074;&#1072;&#1088;&#1080;&#1072;&#1085;&#1090;%201%20(72%20&#1095;.)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&#1052;&#1072;&#1082;&#1077;&#1090;%20&#1060;&#1054;&#1057;.docx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556792"/>
            <a:ext cx="7543800" cy="1524000"/>
          </a:xfrm>
        </p:spPr>
        <p:txBody>
          <a:bodyPr/>
          <a:lstStyle/>
          <a:p>
            <a:r>
              <a:rPr lang="ru-RU" sz="4400" dirty="0" smtClean="0"/>
              <a:t>Разработка ФОС общеобразовательной дисциплины в соответствии с новыми требованиями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5013176"/>
            <a:ext cx="6858000" cy="990600"/>
          </a:xfrm>
        </p:spPr>
        <p:txBody>
          <a:bodyPr/>
          <a:lstStyle/>
          <a:p>
            <a:pPr algn="r"/>
            <a:r>
              <a:rPr lang="ru-RU" dirty="0" smtClean="0"/>
              <a:t>11.01.2024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90613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План разработки ФОС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943000"/>
          </a:xfrm>
        </p:spPr>
        <p:txBody>
          <a:bodyPr/>
          <a:lstStyle/>
          <a:p>
            <a:r>
              <a:rPr lang="ru-RU" b="1" dirty="0" smtClean="0"/>
              <a:t>Шаг 2 </a:t>
            </a:r>
            <a:r>
              <a:rPr lang="ru-RU" dirty="0" smtClean="0"/>
              <a:t>Разработка критериев оценивания  контрольных мероприятий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585885"/>
              </p:ext>
            </p:extLst>
          </p:nvPr>
        </p:nvGraphicFramePr>
        <p:xfrm>
          <a:off x="251521" y="1628800"/>
          <a:ext cx="8568951" cy="445540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40139"/>
                <a:gridCol w="1487442"/>
                <a:gridCol w="1713790"/>
                <a:gridCol w="1713790"/>
                <a:gridCol w="1713790"/>
              </a:tblGrid>
              <a:tr h="432048">
                <a:tc rowSpan="2">
                  <a:txBody>
                    <a:bodyPr/>
                    <a:lstStyle/>
                    <a:p>
                      <a:r>
                        <a:rPr lang="ru-RU" sz="1400" dirty="0" smtClean="0"/>
                        <a:t>Оценочное мероприятие</a:t>
                      </a:r>
                      <a:endParaRPr lang="ru-RU" sz="14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ru-RU" sz="1400" dirty="0" smtClean="0"/>
                        <a:t>Критерии оценки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0405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Отлично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Хорошо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Удовлетворительно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Неудовлетворительно</a:t>
                      </a:r>
                      <a:endParaRPr lang="ru-RU" sz="1400" dirty="0"/>
                    </a:p>
                  </a:txBody>
                  <a:tcPr/>
                </a:tc>
              </a:tr>
              <a:tr h="384857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Таблица «Характеристика официально-делового стиля речи»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400" dirty="0" smtClean="0"/>
                        <a:t>называет</a:t>
                      </a:r>
                      <a:r>
                        <a:rPr lang="ru-RU" sz="1400" baseline="0" dirty="0" smtClean="0"/>
                        <a:t> функцию (цель) официально-делового стиля;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400" baseline="0" dirty="0" smtClean="0"/>
                        <a:t>перечисляет жанры;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указывает на особенности стиля;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раскрывает языковые средства с приведением примеров.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400" dirty="0" smtClean="0"/>
                        <a:t>называет</a:t>
                      </a:r>
                      <a:r>
                        <a:rPr lang="ru-RU" sz="1400" baseline="0" dirty="0" smtClean="0"/>
                        <a:t> функцию (цель) официально-делового стиля;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400" baseline="0" dirty="0" smtClean="0"/>
                        <a:t>перечисляет жанры;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указывает на особенности стиля;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раскрывает языковые средства без приведения примеров.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называет функцию (цель) официально-делового стиля;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перечисляет жанры;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указывает на особенности стиля;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называет функцию (цель) официально-делового стиля;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перечисляет жанры;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ответ не раскрывает особенностей и языковых средств создания текста официально-делового стиля речи.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00373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План разработки ФОС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54416" cy="43993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u="sng" dirty="0" smtClean="0"/>
              <a:t>3 этап: систематизация материалов ФОС</a:t>
            </a:r>
          </a:p>
          <a:p>
            <a:r>
              <a:rPr lang="ru-RU" b="1" dirty="0" smtClean="0"/>
              <a:t>Шаг 1 </a:t>
            </a:r>
            <a:r>
              <a:rPr lang="ru-RU" dirty="0" smtClean="0"/>
              <a:t>Разделить все оценочные мероприятия на 3 группы: входной контроль, текущий контроль, промежуточная аттестация.</a:t>
            </a:r>
          </a:p>
          <a:p>
            <a:r>
              <a:rPr lang="ru-RU" b="1" dirty="0" smtClean="0"/>
              <a:t>Шаг 2 </a:t>
            </a:r>
            <a:r>
              <a:rPr lang="ru-RU" dirty="0" smtClean="0"/>
              <a:t>Оформить задания и критерии оценки к ним для проведения входного контроля</a:t>
            </a:r>
          </a:p>
          <a:p>
            <a:pPr lvl="0">
              <a:buClr>
                <a:srgbClr val="AD0101"/>
              </a:buClr>
            </a:pPr>
            <a:r>
              <a:rPr lang="ru-RU" b="1" dirty="0">
                <a:solidFill>
                  <a:srgbClr val="303030"/>
                </a:solidFill>
              </a:rPr>
              <a:t>Шаг </a:t>
            </a:r>
            <a:r>
              <a:rPr lang="ru-RU" b="1" dirty="0" smtClean="0">
                <a:solidFill>
                  <a:srgbClr val="303030"/>
                </a:solidFill>
              </a:rPr>
              <a:t>3 </a:t>
            </a:r>
            <a:r>
              <a:rPr lang="ru-RU" dirty="0" smtClean="0">
                <a:solidFill>
                  <a:srgbClr val="303030"/>
                </a:solidFill>
              </a:rPr>
              <a:t>Оформить </a:t>
            </a:r>
            <a:r>
              <a:rPr lang="ru-RU" dirty="0">
                <a:solidFill>
                  <a:srgbClr val="303030"/>
                </a:solidFill>
              </a:rPr>
              <a:t>задания и критерии оценки к ним для проведения </a:t>
            </a:r>
            <a:r>
              <a:rPr lang="ru-RU" dirty="0" smtClean="0">
                <a:solidFill>
                  <a:srgbClr val="303030"/>
                </a:solidFill>
              </a:rPr>
              <a:t>текущего </a:t>
            </a:r>
            <a:r>
              <a:rPr lang="ru-RU" dirty="0">
                <a:solidFill>
                  <a:srgbClr val="303030"/>
                </a:solidFill>
              </a:rPr>
              <a:t>контроля</a:t>
            </a:r>
          </a:p>
          <a:p>
            <a:pPr lvl="0">
              <a:buClr>
                <a:srgbClr val="AD0101"/>
              </a:buClr>
            </a:pPr>
            <a:r>
              <a:rPr lang="ru-RU" b="1" dirty="0">
                <a:solidFill>
                  <a:srgbClr val="303030"/>
                </a:solidFill>
              </a:rPr>
              <a:t>Шаг </a:t>
            </a:r>
            <a:r>
              <a:rPr lang="ru-RU" b="1" dirty="0" smtClean="0">
                <a:solidFill>
                  <a:srgbClr val="303030"/>
                </a:solidFill>
              </a:rPr>
              <a:t>4 </a:t>
            </a:r>
            <a:r>
              <a:rPr lang="ru-RU" dirty="0">
                <a:solidFill>
                  <a:srgbClr val="303030"/>
                </a:solidFill>
              </a:rPr>
              <a:t>Оформить задания и критерии оценки к ним для проведения </a:t>
            </a:r>
            <a:r>
              <a:rPr lang="ru-RU" dirty="0" smtClean="0">
                <a:solidFill>
                  <a:srgbClr val="303030"/>
                </a:solidFill>
              </a:rPr>
              <a:t>промежуточной аттестации</a:t>
            </a:r>
            <a:endParaRPr lang="ru-RU" dirty="0">
              <a:solidFill>
                <a:srgbClr val="30303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12022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Структура ФОС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/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Пояснительная записка	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1. Комплект контрольно-оценочных средств	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1.1.	Формы организации текущего и промежуточного контроля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1.2. Фонд оценочных средств для текущего контроля	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1.3. Фонд оценочных средств для промежуточной аттестации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r>
              <a:rPr lang="ru-RU" dirty="0">
                <a:ea typeface="Calibri"/>
              </a:rPr>
              <a:t>Приложение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9520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4616" y="5229200"/>
            <a:ext cx="6781800" cy="1124744"/>
          </a:xfrm>
        </p:spPr>
        <p:txBody>
          <a:bodyPr/>
          <a:lstStyle/>
          <a:p>
            <a:r>
              <a:rPr lang="ru-RU" dirty="0"/>
              <a:t>М</a:t>
            </a:r>
            <a:r>
              <a:rPr lang="ru-RU" dirty="0" smtClean="0"/>
              <a:t>акет ФОС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280920" cy="568863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hlinkClick r:id="rId2" action="ppaction://hlinkfile"/>
              </a:rPr>
              <a:t>Примерный </a:t>
            </a:r>
            <a:r>
              <a:rPr lang="ru-RU" dirty="0" smtClean="0">
                <a:hlinkClick r:id="rId2" action="ppaction://hlinkfile"/>
              </a:rPr>
              <a:t>ФОС</a:t>
            </a:r>
            <a:r>
              <a:rPr lang="ru-RU" dirty="0" smtClean="0"/>
              <a:t>: </a:t>
            </a:r>
            <a:r>
              <a:rPr lang="en-US" dirty="0">
                <a:hlinkClick r:id="rId3"/>
              </a:rPr>
              <a:t>https://firpo.ru/activities/projects/razrabotka-i-vnedreniye-metodik-prepodavaniya</a:t>
            </a:r>
            <a:r>
              <a:rPr lang="en-US" dirty="0" smtClean="0">
                <a:hlinkClick r:id="rId3"/>
              </a:rPr>
              <a:t>/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>
              <a:hlinkClick r:id="rId4" action="ppaction://hlinkfile"/>
            </a:endParaRPr>
          </a:p>
          <a:p>
            <a:r>
              <a:rPr lang="ru-RU" dirty="0" smtClean="0">
                <a:hlinkClick r:id="rId4" action="ppaction://hlinkfile"/>
              </a:rPr>
              <a:t>Макет </a:t>
            </a:r>
            <a:r>
              <a:rPr lang="ru-RU" dirty="0" smtClean="0">
                <a:hlinkClick r:id="rId4" action="ppaction://hlinkfile"/>
              </a:rPr>
              <a:t>ФОС общеобразовательной дисциплины из Положения об УМР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3538" t="3800" r="1175" b="9400"/>
          <a:stretch/>
        </p:blipFill>
        <p:spPr>
          <a:xfrm>
            <a:off x="611560" y="1052735"/>
            <a:ext cx="7704856" cy="394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103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85800"/>
            <a:ext cx="7694240" cy="4111352"/>
          </a:xfrm>
        </p:spPr>
        <p:txBody>
          <a:bodyPr>
            <a:normAutofit/>
          </a:bodyPr>
          <a:lstStyle/>
          <a:p>
            <a:pPr algn="just"/>
            <a:r>
              <a:rPr lang="ru-RU" sz="3600" dirty="0" smtClean="0"/>
              <a:t>До </a:t>
            </a:r>
            <a:r>
              <a:rPr lang="ru-RU" sz="3600" dirty="0" smtClean="0"/>
              <a:t>20 мая 2024 года представить в методический кабинет </a:t>
            </a:r>
            <a:r>
              <a:rPr lang="ru-RU" sz="3600" dirty="0" smtClean="0"/>
              <a:t>разработанный ФОС</a:t>
            </a:r>
            <a:r>
              <a:rPr lang="ru-RU" sz="3600" dirty="0" smtClean="0"/>
              <a:t>, </a:t>
            </a:r>
            <a:r>
              <a:rPr lang="ru-RU" sz="3600" dirty="0" smtClean="0"/>
              <a:t>согласованный председателем ПЦК, заместителем директора по УР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309008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914456" cy="16002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Материалы размещены на </a:t>
            </a:r>
            <a:r>
              <a:rPr lang="en-US" sz="3600" dirty="0" smtClean="0"/>
              <a:t>Server</a:t>
            </a:r>
            <a:r>
              <a:rPr lang="ru-RU" sz="3600" dirty="0" smtClean="0"/>
              <a:t> – Общая - …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41308" y="980728"/>
            <a:ext cx="7520008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7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</a:t>
            </a:r>
          </a:p>
          <a:p>
            <a:pPr algn="ctr"/>
            <a:r>
              <a:rPr lang="ru-RU" sz="7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 внимание!</a:t>
            </a:r>
            <a:endParaRPr lang="ru-RU" sz="7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4601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842448" cy="1600200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Нормативно-методическая база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8208912" cy="424847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ФГОС СОО (утв</a:t>
            </a:r>
            <a:r>
              <a:rPr lang="ru-RU" dirty="0"/>
              <a:t>. приказом Министерства образования и науки РФ от 17 мая 2012 г. N 413) с 29 декабря 2014 г., 31 декабря 2015 г., 29 июня 2017 г., 24 сентября, 11 декабря 2020 г., 12 августа 2022 г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Распоряжение </a:t>
            </a:r>
            <a:r>
              <a:rPr lang="ru-RU" dirty="0" err="1"/>
              <a:t>Минпросвещения</a:t>
            </a:r>
            <a:r>
              <a:rPr lang="ru-RU" dirty="0"/>
              <a:t> России от 30.04.2021 N Р-98 "Об утверждении Концепции преподавания общеобразовательных дисциплин с учетом профессиональной направленности программ среднего профессионального образования, реализуемых на базе основного общего образования" </a:t>
            </a:r>
            <a:endParaRPr lang="ru-RU" dirty="0" smtClean="0"/>
          </a:p>
          <a:p>
            <a:pPr algn="just"/>
            <a:r>
              <a:rPr lang="ru-RU" dirty="0">
                <a:solidFill>
                  <a:srgbClr val="303030"/>
                </a:solidFill>
              </a:rPr>
              <a:t>Распоряжение </a:t>
            </a:r>
            <a:r>
              <a:rPr lang="ru-RU" dirty="0" err="1">
                <a:solidFill>
                  <a:srgbClr val="303030"/>
                </a:solidFill>
              </a:rPr>
              <a:t>Минпросвещения</a:t>
            </a:r>
            <a:r>
              <a:rPr lang="ru-RU" dirty="0">
                <a:solidFill>
                  <a:srgbClr val="303030"/>
                </a:solidFill>
              </a:rPr>
              <a:t> России от </a:t>
            </a:r>
            <a:r>
              <a:rPr lang="ru-RU" dirty="0"/>
              <a:t>25.08.2021 </a:t>
            </a:r>
            <a:r>
              <a:rPr lang="ru-RU" dirty="0" smtClean="0"/>
              <a:t>№ Р-198 «Методики преподавания по </a:t>
            </a:r>
            <a:r>
              <a:rPr lang="ru-RU" dirty="0"/>
              <a:t>общеобразовательным (обязательным) дисциплинам с </a:t>
            </a:r>
            <a:r>
              <a:rPr lang="ru-RU" dirty="0" smtClean="0"/>
              <a:t>учетом профессиональной </a:t>
            </a:r>
            <a:r>
              <a:rPr lang="ru-RU" dirty="0"/>
              <a:t>направленности программ среднего </a:t>
            </a:r>
            <a:r>
              <a:rPr lang="ru-RU" dirty="0" smtClean="0"/>
              <a:t>профессионального образования</a:t>
            </a:r>
            <a:r>
              <a:rPr lang="ru-RU" dirty="0"/>
              <a:t>, реализуемых на базе основного общего </a:t>
            </a:r>
            <a:r>
              <a:rPr lang="ru-RU" dirty="0" smtClean="0"/>
              <a:t>образования, предусматривающих </a:t>
            </a:r>
            <a:r>
              <a:rPr lang="ru-RU" dirty="0"/>
              <a:t>интенсивную общеобразовательную </a:t>
            </a:r>
            <a:r>
              <a:rPr lang="ru-RU" dirty="0" smtClean="0"/>
              <a:t>подготовку обучающихся </a:t>
            </a:r>
            <a:r>
              <a:rPr lang="ru-RU" dirty="0"/>
              <a:t>с включением прикладных модулей, </a:t>
            </a:r>
            <a:r>
              <a:rPr lang="ru-RU" dirty="0" smtClean="0"/>
              <a:t>соответствующих профессиональной </a:t>
            </a:r>
            <a:r>
              <a:rPr lang="ru-RU" dirty="0"/>
              <a:t>направленности, в </a:t>
            </a:r>
            <a:r>
              <a:rPr lang="ru-RU" dirty="0" err="1"/>
              <a:t>т.ч</a:t>
            </a:r>
            <a:r>
              <a:rPr lang="ru-RU" dirty="0"/>
              <a:t>. с учетом применения </a:t>
            </a:r>
            <a:r>
              <a:rPr lang="ru-RU" dirty="0" smtClean="0"/>
              <a:t>технологий дистанционного </a:t>
            </a:r>
            <a:r>
              <a:rPr lang="ru-RU" dirty="0"/>
              <a:t>и электронного </a:t>
            </a:r>
            <a:r>
              <a:rPr lang="ru-RU" dirty="0" smtClean="0"/>
              <a:t>обучения»</a:t>
            </a:r>
          </a:p>
          <a:p>
            <a:pPr algn="just"/>
            <a:r>
              <a:rPr lang="ru-RU" dirty="0"/>
              <a:t>Примерный фонд оценочных средств </a:t>
            </a:r>
            <a:r>
              <a:rPr lang="ru-RU" dirty="0" smtClean="0"/>
              <a:t> по учебной дисциплине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8428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разработки ФОС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980728"/>
            <a:ext cx="7626424" cy="267119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u="sng" dirty="0" smtClean="0"/>
              <a:t>1 этап</a:t>
            </a:r>
            <a:r>
              <a:rPr lang="ru-RU" u="sng" dirty="0"/>
              <a:t>: корректировка </a:t>
            </a:r>
            <a:r>
              <a:rPr lang="ru-RU" u="sng" dirty="0" smtClean="0"/>
              <a:t>планируемых результатов </a:t>
            </a:r>
            <a:r>
              <a:rPr lang="ru-RU" u="sng" dirty="0"/>
              <a:t>освоения </a:t>
            </a:r>
            <a:r>
              <a:rPr lang="ru-RU" u="sng" dirty="0" smtClean="0"/>
              <a:t>дисциплины в </a:t>
            </a:r>
            <a:r>
              <a:rPr lang="ru-RU" u="sng" dirty="0"/>
              <a:t>рабочей </a:t>
            </a:r>
            <a:r>
              <a:rPr lang="ru-RU" u="sng" dirty="0" smtClean="0"/>
              <a:t>программе с </a:t>
            </a:r>
            <a:r>
              <a:rPr lang="ru-RU" u="sng" dirty="0"/>
              <a:t>учетом интеграции профессионально-ориентированного </a:t>
            </a:r>
            <a:r>
              <a:rPr lang="ru-RU" u="sng" dirty="0" smtClean="0"/>
              <a:t>содержания</a:t>
            </a:r>
          </a:p>
          <a:p>
            <a:pPr marL="0" indent="0" algn="just">
              <a:buNone/>
            </a:pPr>
            <a:r>
              <a:rPr lang="ru-RU" b="1" dirty="0"/>
              <a:t>Шаг 1: </a:t>
            </a:r>
            <a:r>
              <a:rPr lang="ru-RU" dirty="0"/>
              <a:t>Выберите специальность, в рамках которой планируется интеграция профессионально-ориентированного содержания в </a:t>
            </a:r>
            <a:r>
              <a:rPr lang="ru-RU" dirty="0" smtClean="0"/>
              <a:t>дисциплину</a:t>
            </a:r>
          </a:p>
          <a:p>
            <a:pPr marL="0" indent="0" algn="just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066108"/>
              </p:ext>
            </p:extLst>
          </p:nvPr>
        </p:nvGraphicFramePr>
        <p:xfrm>
          <a:off x="827584" y="3068960"/>
          <a:ext cx="7488832" cy="1800200"/>
        </p:xfrm>
        <a:graphic>
          <a:graphicData uri="http://schemas.openxmlformats.org/drawingml/2006/table">
            <a:tbl>
              <a:tblPr firstRow="1" bandRow="1"/>
              <a:tblGrid>
                <a:gridCol w="2222205"/>
                <a:gridCol w="5266627"/>
              </a:tblGrid>
              <a:tr h="6731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Дисциплина</a:t>
                      </a:r>
                      <a:endParaRPr lang="ru-RU" sz="18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88900" marR="88900" marT="50800" marB="50800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ОД 01 «Русский язык»</a:t>
                      </a:r>
                      <a:endParaRPr lang="ru-RU" sz="18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88900" marR="88900" marT="50800" marB="50800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27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Специальность</a:t>
                      </a:r>
                      <a:endParaRPr lang="ru-RU" sz="18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88900" marR="88900" marT="50800" marB="50800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46.02.01 Документационное обеспечение управления и архивоведение</a:t>
                      </a:r>
                      <a:endParaRPr lang="ru-RU" sz="18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88900" marR="88900" marT="50800" marB="50800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8777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План разработки ФОС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12776"/>
            <a:ext cx="7543800" cy="3886200"/>
          </a:xfrm>
        </p:spPr>
        <p:txBody>
          <a:bodyPr/>
          <a:lstStyle/>
          <a:p>
            <a:r>
              <a:rPr lang="ru-RU" b="1" dirty="0"/>
              <a:t>Шаг 2. </a:t>
            </a:r>
            <a:r>
              <a:rPr lang="ru-RU" dirty="0"/>
              <a:t>Выберите профессиональную компетенцию (одну или более), элементы которой могут быть сформированы в рамках дисциплины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39587"/>
              </p:ext>
            </p:extLst>
          </p:nvPr>
        </p:nvGraphicFramePr>
        <p:xfrm>
          <a:off x="971600" y="2636912"/>
          <a:ext cx="7488832" cy="1363472"/>
        </p:xfrm>
        <a:graphic>
          <a:graphicData uri="http://schemas.openxmlformats.org/drawingml/2006/table">
            <a:tbl>
              <a:tblPr firstRow="1" bandRow="1"/>
              <a:tblGrid>
                <a:gridCol w="2205842"/>
                <a:gridCol w="5282990"/>
              </a:tblGrid>
              <a:tr h="9361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Код и наименование профессиональной компетенции </a:t>
                      </a:r>
                      <a:endParaRPr lang="ru-RU" sz="16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88900" marR="88900" marT="50800" marB="50800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ПК 1.8. Оформлять документы по личному составу и организовывать работу с ними, в том числе с использованием автоматизированных систем.</a:t>
                      </a:r>
                      <a:endParaRPr lang="ru-RU" sz="16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88900" marR="88900" marT="50800" marB="50800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3939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План разработки ФОС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908720"/>
            <a:ext cx="7543800" cy="3886200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ea typeface="Times New Roman"/>
                <a:cs typeface="Times New Roman"/>
              </a:rPr>
              <a:t>Шаг 3.</a:t>
            </a:r>
            <a:r>
              <a:rPr lang="ru-RU" dirty="0">
                <a:ea typeface="Times New Roman"/>
                <a:cs typeface="Times New Roman"/>
              </a:rPr>
              <a:t> Определите структурные элементы профессиональной компетенции (знания и умения), которые могут быть сформированы у обучающихся в рамках вашей дисциплины.</a:t>
            </a:r>
            <a:endParaRPr lang="ru-RU" sz="2000" dirty="0">
              <a:latin typeface="Cambria"/>
              <a:ea typeface="Times New Roman"/>
              <a:cs typeface="Times New Roman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86427"/>
              </p:ext>
            </p:extLst>
          </p:nvPr>
        </p:nvGraphicFramePr>
        <p:xfrm>
          <a:off x="683568" y="2132857"/>
          <a:ext cx="7632848" cy="3227464"/>
        </p:xfrm>
        <a:graphic>
          <a:graphicData uri="http://schemas.openxmlformats.org/drawingml/2006/table">
            <a:tbl>
              <a:tblPr firstRow="1" bandRow="1"/>
              <a:tblGrid>
                <a:gridCol w="3816424"/>
                <a:gridCol w="3816424"/>
              </a:tblGrid>
              <a:tr h="4361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Код и наименование профессиональной компетенции </a:t>
                      </a:r>
                      <a:endParaRPr lang="ru-RU" sz="11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88900" marR="88900" marT="50800" marB="50800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Показатели освоения компетенции</a:t>
                      </a:r>
                      <a:endParaRPr lang="ru-RU" sz="11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88900" marR="88900" marT="50800" marB="50800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9664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ПК 1.8. Оформлять документы по личному составу и организовывать работу с ними, в том числе с использованием автоматизированных систем.</a:t>
                      </a:r>
                      <a:endParaRPr lang="ru-RU" sz="11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88900" marR="88900" marT="50800" marB="50800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Знания:</a:t>
                      </a:r>
                      <a:endParaRPr lang="ru-RU" sz="11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локальные нормативные акты, регламентирующие трудовые отношения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профессиональная терминология;</a:t>
                      </a:r>
                      <a:endParaRPr lang="ru-RU" sz="11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правила русского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языка;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основные</a:t>
                      </a:r>
                      <a:r>
                        <a:rPr lang="ru-RU" sz="12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требования к оформлению официально-деловых документов</a:t>
                      </a:r>
                      <a:endParaRPr lang="ru-RU" sz="11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88900" marR="88900" marT="50800" marB="50800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905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Умения: </a:t>
                      </a:r>
                      <a:endParaRPr lang="ru-RU" sz="11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применять правила русского языка на практике;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составлять</a:t>
                      </a:r>
                      <a:r>
                        <a:rPr lang="ru-RU" sz="12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и оформлять документы, необходимые для трудоустройства</a:t>
                      </a:r>
                      <a:endParaRPr lang="ru-RU" sz="11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88900" marR="88900" marT="50800" marB="50800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3479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План разработки ФОС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476672"/>
            <a:ext cx="7543800" cy="2887216"/>
          </a:xfrm>
        </p:spPr>
        <p:txBody>
          <a:bodyPr/>
          <a:lstStyle/>
          <a:p>
            <a:r>
              <a:rPr lang="ru-RU" b="1" dirty="0">
                <a:ea typeface="Times New Roman"/>
              </a:rPr>
              <a:t>Шаг 4.</a:t>
            </a:r>
            <a:r>
              <a:rPr lang="ru-RU" dirty="0">
                <a:ea typeface="Times New Roman"/>
              </a:rPr>
              <a:t> На основе выбранных элементов профессиональной компетенции сформулируйте ключевой результат обучения профессиональной направленности, который может быть сформирован в рамках вашей дисциплины.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6553"/>
              </p:ext>
            </p:extLst>
          </p:nvPr>
        </p:nvGraphicFramePr>
        <p:xfrm>
          <a:off x="539552" y="2996952"/>
          <a:ext cx="7848872" cy="1656184"/>
        </p:xfrm>
        <a:graphic>
          <a:graphicData uri="http://schemas.openxmlformats.org/drawingml/2006/table">
            <a:tbl>
              <a:tblPr firstRow="1" bandRow="1"/>
              <a:tblGrid>
                <a:gridCol w="2284970"/>
                <a:gridCol w="5563902"/>
              </a:tblGrid>
              <a:tr h="1656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 обучения профессиональной направленности</a:t>
                      </a:r>
                      <a:endParaRPr lang="ru-RU" sz="1800" b="1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88900" marR="88900" marT="50800" marB="50800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Составлять и оформлять в соответствии с требованиями текст официально-делового документа, необходимого при трудоустройстве (заявление о приеме на работу, резюме)</a:t>
                      </a:r>
                      <a:endParaRPr lang="ru-RU" sz="18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88900" marR="88900" marT="50800" marB="50800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9535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257800"/>
            <a:ext cx="6781800" cy="1600200"/>
          </a:xfrm>
        </p:spPr>
        <p:txBody>
          <a:bodyPr/>
          <a:lstStyle/>
          <a:p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План разработки ФОС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476672"/>
            <a:ext cx="7543800" cy="1080120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ea typeface="Times New Roman"/>
                <a:cs typeface="Times New Roman"/>
              </a:rPr>
              <a:t>Шаг 5.</a:t>
            </a:r>
            <a:r>
              <a:rPr lang="ru-RU" dirty="0">
                <a:ea typeface="Times New Roman"/>
                <a:cs typeface="Times New Roman"/>
              </a:rPr>
              <a:t> Осуществите декомпозицию ключевого РО на </a:t>
            </a:r>
            <a:r>
              <a:rPr lang="ru-RU" dirty="0" err="1">
                <a:ea typeface="Times New Roman"/>
                <a:cs typeface="Times New Roman"/>
              </a:rPr>
              <a:t>подрезультаты</a:t>
            </a:r>
            <a:r>
              <a:rPr lang="ru-RU" dirty="0">
                <a:ea typeface="Times New Roman"/>
                <a:cs typeface="Times New Roman"/>
              </a:rPr>
              <a:t>. </a:t>
            </a:r>
            <a:endParaRPr lang="ru-RU" sz="2000" dirty="0">
              <a:effectLst/>
              <a:latin typeface="Cambria"/>
              <a:ea typeface="Times New Roman"/>
              <a:cs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293729"/>
              </p:ext>
            </p:extLst>
          </p:nvPr>
        </p:nvGraphicFramePr>
        <p:xfrm>
          <a:off x="539552" y="1484785"/>
          <a:ext cx="8280920" cy="4669974"/>
        </p:xfrm>
        <a:graphic>
          <a:graphicData uri="http://schemas.openxmlformats.org/drawingml/2006/table">
            <a:tbl>
              <a:tblPr firstRow="1" bandRow="1"/>
              <a:tblGrid>
                <a:gridCol w="1815991"/>
                <a:gridCol w="6464929"/>
              </a:tblGrid>
              <a:tr h="336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 обучения </a:t>
                      </a:r>
                      <a:endParaRPr lang="ru-RU" sz="14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148" marR="61148" marT="34942" marB="34942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Результаты декомпозиции </a:t>
                      </a:r>
                      <a:endParaRPr lang="ru-RU" sz="14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148" marR="61148" marT="34942" marB="34942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9665">
                <a:tc row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Составлять и оформлять в соответствии с требованиями текст официально-делового документа, необходимого при трудоустройстве (заявление о приеме на работу, резюме)</a:t>
                      </a:r>
                      <a:endParaRPr lang="ru-RU" sz="14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148" marR="61148" marT="34942" marB="34942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называет нормативные акты, регламентирующие трудовые отношения (запоминать);</a:t>
                      </a:r>
                      <a:endParaRPr lang="ru-RU" sz="14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148" marR="61148" marT="34942" marB="34942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6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перечисляет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профессиональные термины, связанные с кадровым делопроизводством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(запоминать);</a:t>
                      </a:r>
                      <a:endParaRPr lang="ru-RU" sz="14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148" marR="61148" marT="34942" marB="34942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07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- озвучивает правила составления и оформления  официально-делового документа,</a:t>
                      </a:r>
                      <a:r>
                        <a:rPr lang="ru-RU" sz="1400" baseline="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 в том числе при оформлении документа в электронном виде (запоминать)</a:t>
                      </a:r>
                      <a:r>
                        <a:rPr lang="ru-RU" sz="140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;</a:t>
                      </a:r>
                      <a:endParaRPr lang="ru-RU" sz="14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148" marR="61148" marT="34942" marB="34942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6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применяет правила русского языка при составлении текста официально-делового документа (заявления о приеме на работу и резюме) (применять);</a:t>
                      </a:r>
                      <a:endParaRPr lang="ru-RU" sz="14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148" marR="61148" marT="34942" marB="34942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14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составляет и оформляет резюме в соответствии с требованиями (применять);</a:t>
                      </a:r>
                      <a:endParaRPr lang="ru-RU" sz="14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148" marR="61148" marT="34942" marB="34942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19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составляет и оформляет текст заявления по образцу (применять);</a:t>
                      </a:r>
                      <a:endParaRPr lang="ru-RU" sz="14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148" marR="61148" marT="34942" marB="34942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8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находит ошибки в заявлении и исправляет их  в рамках выполнения практической работы (анализировать)</a:t>
                      </a:r>
                      <a:endParaRPr lang="ru-RU" sz="14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148" marR="61148" marT="34942" marB="34942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049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148" marR="61148" marT="34942" marB="34942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- оформляет резюме и заявление о приеме на работу в электронном виде</a:t>
                      </a:r>
                      <a:r>
                        <a:rPr lang="ru-RU" sz="1400" baseline="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 (применяет)</a:t>
                      </a:r>
                      <a:endParaRPr lang="ru-RU" sz="14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148" marR="61148" marT="34942" marB="34942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0746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План разработки ФОС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476672"/>
            <a:ext cx="7543800" cy="1080120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ea typeface="Times New Roman"/>
                <a:cs typeface="Times New Roman"/>
              </a:rPr>
              <a:t>Шаг 6.</a:t>
            </a:r>
            <a:r>
              <a:rPr lang="ru-RU" dirty="0">
                <a:ea typeface="Times New Roman"/>
                <a:cs typeface="Times New Roman"/>
              </a:rPr>
              <a:t> Для декомпозированных РО определите темы дисциплины, в рамках которых они могут быть сформированы.</a:t>
            </a:r>
            <a:endParaRPr lang="ru-RU" sz="2000" dirty="0">
              <a:effectLst/>
              <a:latin typeface="Cambria"/>
              <a:ea typeface="Times New Roman"/>
              <a:cs typeface="Times New Roman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061562"/>
              </p:ext>
            </p:extLst>
          </p:nvPr>
        </p:nvGraphicFramePr>
        <p:xfrm>
          <a:off x="683568" y="1556793"/>
          <a:ext cx="8136904" cy="5284215"/>
        </p:xfrm>
        <a:graphic>
          <a:graphicData uri="http://schemas.openxmlformats.org/drawingml/2006/table">
            <a:tbl>
              <a:tblPr firstRow="1" bandRow="1"/>
              <a:tblGrid>
                <a:gridCol w="2358523"/>
                <a:gridCol w="5778381"/>
              </a:tblGrid>
              <a:tr h="2283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 обучения</a:t>
                      </a:r>
                      <a:endParaRPr lang="ru-RU" sz="105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41942" marR="41942" marT="23967" marB="23967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Тема дисциплины</a:t>
                      </a:r>
                      <a:endParaRPr lang="ru-RU" sz="105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41942" marR="41942" marT="23967" marB="23967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0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Называет нормативные акты, регламентирующие трудовые отношения (запоминать);</a:t>
                      </a:r>
                      <a:endParaRPr lang="ru-RU" sz="105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41942" marR="41942" marT="23967" marB="23967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Характеристика нормативных актов, регламентирующих трудовые отношения: определение понятия «трудовые отношения», краткая характеристика нормативных актов (Трудовой кодекс РФ)</a:t>
                      </a:r>
                      <a:endParaRPr lang="ru-RU" sz="105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41942" marR="41942" marT="23967" marB="23967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07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Перечисляет профессиональные термины, связанные с кадровым делопроизводством (запоминать);</a:t>
                      </a:r>
                      <a:endParaRPr kumimoji="0" lang="ru-RU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41942" marR="41942" marT="23967" marB="23967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Общие сведения о кадровом делопроизводстве: определение понятия «кадровое делопроизводство», характеристика официально-деловых документов, необходимых при трудоустройстве</a:t>
                      </a:r>
                      <a:endParaRPr lang="ru-RU" sz="105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41942" marR="41942" marT="23967" marB="23967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572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Применяет правила русского языка при составлении текста официально-делового документа (заявления о приеме на работу и резюме)</a:t>
                      </a:r>
                      <a:endParaRPr lang="ru-RU" sz="105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41942" marR="41942" marT="23967" marB="23967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Официально-деловой стиль речи, его признаки, </a:t>
                      </a:r>
                      <a:r>
                        <a:rPr lang="ru-RU" sz="105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назначение</a:t>
                      </a:r>
                      <a:endParaRPr lang="ru-RU" sz="105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41942" marR="41942" marT="23967" marB="23967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531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Озвучивает правила составления и оформления  официально-делового документа, в том числе при оформлении документа в электронном виде (запоминать);</a:t>
                      </a:r>
                    </a:p>
                  </a:txBody>
                  <a:tcPr marL="41942" marR="41942" marT="23967" marB="23967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Требования к оформлению официально-деловых документов</a:t>
                      </a:r>
                      <a:endParaRPr lang="ru-RU" sz="105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41942" marR="41942" marT="23967" marB="23967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4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Составляет и оформляет резюме в соответствии с требованиями</a:t>
                      </a:r>
                      <a:endParaRPr lang="ru-RU" sz="105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41942" marR="41942" marT="23967" marB="23967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Составление </a:t>
                      </a: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 оформление </a:t>
                      </a:r>
                      <a:r>
                        <a:rPr lang="ru-RU" sz="105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резюме</a:t>
                      </a:r>
                      <a:endParaRPr lang="ru-RU" sz="105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41942" marR="41942" marT="23967" marB="23967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53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Составляет и оформляет текст заявления по образцу;</a:t>
                      </a:r>
                      <a:endParaRPr lang="ru-RU" sz="105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Находит ошибки в заявлении и исправляет их  в рамках выполнения практической работы</a:t>
                      </a:r>
                      <a:endParaRPr lang="ru-RU" sz="105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41942" marR="41942" marT="23967" marB="23967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Составление </a:t>
                      </a: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 оформление заявления о приеме на </a:t>
                      </a:r>
                      <a:r>
                        <a:rPr lang="ru-RU" sz="105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работу</a:t>
                      </a:r>
                      <a:endParaRPr lang="ru-RU" sz="105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41942" marR="41942" marT="23967" marB="23967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161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Оформляет резюме и заявление о приеме на работу в электронном виде (применяет)</a:t>
                      </a:r>
                    </a:p>
                  </a:txBody>
                  <a:tcPr marL="41942" marR="41942" marT="23967" marB="23967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Оформление резюме и заявления о приеме</a:t>
                      </a:r>
                      <a:r>
                        <a:rPr lang="ru-RU" sz="1050" baseline="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 на работу в электронном виде</a:t>
                      </a:r>
                      <a:endParaRPr lang="ru-RU" sz="105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41942" marR="41942" marT="23967" marB="23967" anchor="ctr">
                    <a:lnL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143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2280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0"/>
            <a:ext cx="7543800" cy="1080120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100" b="1" u="sng" dirty="0">
                <a:solidFill>
                  <a:schemeClr val="bg1"/>
                </a:solidFill>
                <a:latin typeface="Cambria"/>
                <a:ea typeface="Times New Roman"/>
                <a:cs typeface="Times New Roman"/>
              </a:rPr>
              <a:t>2 этап: Проектирование системы оценивания по </a:t>
            </a:r>
            <a:r>
              <a:rPr lang="ru-RU" sz="2100" b="1" u="sng" dirty="0" smtClean="0">
                <a:solidFill>
                  <a:schemeClr val="bg1"/>
                </a:solidFill>
                <a:latin typeface="Cambria"/>
                <a:ea typeface="Times New Roman"/>
                <a:cs typeface="Times New Roman"/>
              </a:rPr>
              <a:t>дисциплине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b="1" dirty="0" smtClean="0">
                <a:latin typeface="Cambria"/>
                <a:ea typeface="Times New Roman"/>
                <a:cs typeface="Times New Roman"/>
              </a:rPr>
              <a:t>Шаг 1 </a:t>
            </a:r>
            <a:r>
              <a:rPr lang="ru-RU" sz="2000" dirty="0" smtClean="0">
                <a:latin typeface="Cambria"/>
                <a:ea typeface="Times New Roman"/>
                <a:cs typeface="Times New Roman"/>
              </a:rPr>
              <a:t>Разработайте </a:t>
            </a:r>
            <a:r>
              <a:rPr lang="ru-RU" sz="2000" dirty="0">
                <a:latin typeface="Cambria"/>
                <a:ea typeface="Times New Roman"/>
                <a:cs typeface="Times New Roman"/>
              </a:rPr>
              <a:t>систему оценочных мероприятий, направленных на формирование запланированных </a:t>
            </a:r>
            <a:r>
              <a:rPr lang="ru-RU" sz="2000" dirty="0" smtClean="0">
                <a:latin typeface="Cambria"/>
                <a:ea typeface="Times New Roman"/>
                <a:cs typeface="Times New Roman"/>
              </a:rPr>
              <a:t>результатов </a:t>
            </a:r>
            <a:r>
              <a:rPr lang="ru-RU" sz="2000" dirty="0">
                <a:latin typeface="Cambria"/>
                <a:ea typeface="Times New Roman"/>
                <a:cs typeface="Times New Roman"/>
              </a:rPr>
              <a:t>обучения</a:t>
            </a:r>
            <a:endParaRPr lang="ru-RU" sz="2000" dirty="0">
              <a:effectLst/>
              <a:latin typeface="Cambria"/>
              <a:ea typeface="Times New Roman"/>
              <a:cs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089669"/>
              </p:ext>
            </p:extLst>
          </p:nvPr>
        </p:nvGraphicFramePr>
        <p:xfrm>
          <a:off x="323528" y="1052736"/>
          <a:ext cx="8568952" cy="5775544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459283"/>
                <a:gridCol w="2864608"/>
                <a:gridCol w="3245061"/>
              </a:tblGrid>
              <a:tr h="1711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Ключевой результат обучения </a:t>
                      </a:r>
                      <a:endParaRPr lang="ru-RU" sz="9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738" marR="6738" marT="10731" marB="10731" anchor="ctr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 Составляет и оформляет официально-деловой документ</a:t>
                      </a:r>
                      <a:endParaRPr lang="ru-RU" sz="9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738" marR="6738" marT="10731" marB="10731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39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Суммирующее оценочное мероприятие</a:t>
                      </a:r>
                      <a:endParaRPr lang="ru-RU" sz="9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738" marR="6738" marT="10731" marB="10731" anchor="ctr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 Защита отчета по практическим работам по темам «Составление и оформление резюме», «Составление и оформление заявления о приеме на работу»</a:t>
                      </a:r>
                      <a:endParaRPr lang="ru-RU" sz="9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738" marR="6738" marT="10731" marB="1073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45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Тема</a:t>
                      </a:r>
                      <a:endParaRPr lang="ru-RU" sz="9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212" marR="21212" marT="21212" marB="21212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Результаты обучения </a:t>
                      </a:r>
                      <a:endParaRPr lang="ru-RU" sz="9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212" marR="21212" marT="21212" marB="21212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Оценочные мероприятия  </a:t>
                      </a:r>
                      <a:endParaRPr lang="ru-RU" sz="9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212" marR="21212" marT="21212" marB="21212" anchor="ctr"/>
                </a:tc>
              </a:tr>
              <a:tr h="889939">
                <a:tc>
                  <a:txBody>
                    <a:bodyPr/>
                    <a:lstStyle/>
                    <a:p>
                      <a:pPr marL="177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1.1 </a:t>
                      </a:r>
                      <a:r>
                        <a:rPr lang="ru-RU" sz="1000" dirty="0" smtClean="0">
                          <a:effectLst/>
                        </a:rPr>
                        <a:t>Характеристика нормативных актов, регламентирующих трудовые отношения</a:t>
                      </a:r>
                      <a:endParaRPr lang="ru-RU" sz="9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35936" marR="35936" marT="17968" marB="1796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 называет нормативные акты, регламентирующие трудовые отношения (запоминать);</a:t>
                      </a:r>
                      <a:endParaRPr lang="ru-RU" sz="9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35936" marR="35936" marT="17968" marB="17968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1) Таблица «Характеристика нормативных актов, регламентирующие трудовые отношения»</a:t>
                      </a:r>
                      <a:endParaRPr lang="ru-RU" sz="900" dirty="0">
                        <a:effectLst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2) Опрос по содержанию таблицы «Характеристика нормативных актов, регламентирующие трудовые отношения» </a:t>
                      </a:r>
                      <a:endParaRPr lang="ru-RU" sz="9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35936" marR="35936" marT="17968" marB="17968"/>
                </a:tc>
              </a:tr>
              <a:tr h="474477">
                <a:tc>
                  <a:txBody>
                    <a:bodyPr/>
                    <a:lstStyle/>
                    <a:p>
                      <a:pPr marL="177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1.2. </a:t>
                      </a:r>
                      <a:r>
                        <a:rPr lang="ru-RU" sz="1000" dirty="0" smtClean="0">
                          <a:effectLst/>
                        </a:rPr>
                        <a:t>Общие сведения о кадровом делопроизводстве</a:t>
                      </a:r>
                      <a:endParaRPr lang="ru-RU" sz="9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35936" marR="35936" marT="17968" marB="1796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 </a:t>
                      </a:r>
                      <a:r>
                        <a:rPr lang="ru-RU" sz="1000" dirty="0" smtClean="0">
                          <a:effectLst/>
                        </a:rPr>
                        <a:t>Перечисляет профессиональные термины, связанные с кадровым делопроизводством (запоминать);</a:t>
                      </a:r>
                      <a:endParaRPr lang="ru-RU" sz="1000" dirty="0">
                        <a:effectLst/>
                      </a:endParaRPr>
                    </a:p>
                  </a:txBody>
                  <a:tcPr marL="35936" marR="35936" marT="17968" marB="17968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1) </a:t>
                      </a:r>
                      <a:r>
                        <a:rPr lang="ru-RU" sz="1000" dirty="0" smtClean="0">
                          <a:effectLst/>
                        </a:rPr>
                        <a:t>Практическое</a:t>
                      </a:r>
                      <a:r>
                        <a:rPr lang="ru-RU" sz="1000" baseline="0" dirty="0" smtClean="0">
                          <a:effectLst/>
                        </a:rPr>
                        <a:t> задание «Составление словаря профессиональных терминов»</a:t>
                      </a:r>
                      <a:endParaRPr lang="ru-RU" sz="9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35936" marR="35936" marT="17968" marB="17968"/>
                </a:tc>
              </a:tr>
              <a:tr h="665069">
                <a:tc>
                  <a:txBody>
                    <a:bodyPr/>
                    <a:lstStyle/>
                    <a:p>
                      <a:pPr marL="177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1.3. Официально-деловой стиль речи, его признаки, назначение.</a:t>
                      </a:r>
                      <a:endParaRPr lang="ru-RU" sz="9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35936" marR="35936" marT="17968" marB="1796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 применяет правила русского языка при составлении текста официально-делового документа (заявления о приеме на работу и резюме)</a:t>
                      </a:r>
                      <a:endParaRPr lang="ru-RU" sz="9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35936" marR="35936" marT="17968" marB="17968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1) Таблица «Характеристика </a:t>
                      </a:r>
                      <a:r>
                        <a:rPr lang="ru-RU" sz="1000" dirty="0" smtClean="0">
                          <a:effectLst/>
                        </a:rPr>
                        <a:t>официально-делового </a:t>
                      </a:r>
                      <a:r>
                        <a:rPr lang="ru-RU" sz="1000" dirty="0">
                          <a:effectLst/>
                        </a:rPr>
                        <a:t>стиля речи</a:t>
                      </a:r>
                      <a:r>
                        <a:rPr lang="ru-RU" sz="1000" dirty="0" smtClean="0">
                          <a:effectLst/>
                        </a:rPr>
                        <a:t>»</a:t>
                      </a:r>
                      <a:endParaRPr lang="ru-RU" sz="900" dirty="0">
                        <a:effectLst/>
                      </a:endParaRPr>
                    </a:p>
                  </a:txBody>
                  <a:tcPr marL="35936" marR="35936" marT="17968" marB="17968"/>
                </a:tc>
              </a:tr>
              <a:tr h="1158768">
                <a:tc>
                  <a:txBody>
                    <a:bodyPr/>
                    <a:lstStyle/>
                    <a:p>
                      <a:pPr marL="177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1.4 Требования к оформлению официально-деловых документов</a:t>
                      </a:r>
                    </a:p>
                    <a:p>
                      <a:pPr marL="177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35936" marR="35936" marT="17968" marB="1796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900" baseline="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 о</a:t>
                      </a:r>
                      <a:r>
                        <a:rPr lang="ru-RU" sz="90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звучивает правила составления и оформления  официально-делового документа, в том числе при оформлении документа в электронном виде (запоминать)</a:t>
                      </a:r>
                      <a:endParaRPr lang="ru-RU" sz="9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35936" marR="35936" marT="17968" marB="17968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1) Тест «Требования к оформлению текстового документа»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2)Практическое задание «Составление текста официально-делового документа»</a:t>
                      </a:r>
                      <a:endParaRPr kumimoji="0" lang="ru-RU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3) Проверка составленного текста через взаимоконтроль, обсуждение выявленных ошибок и их устранение</a:t>
                      </a:r>
                      <a:endParaRPr kumimoji="0" lang="ru-RU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35936" marR="35936" marT="17968" marB="17968"/>
                </a:tc>
              </a:tr>
              <a:tr h="32784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1.5. </a:t>
                      </a:r>
                      <a:r>
                        <a:rPr lang="ru-RU" sz="1000" dirty="0">
                          <a:effectLst/>
                        </a:rPr>
                        <a:t>Составление и оформление резюме</a:t>
                      </a:r>
                      <a:endParaRPr lang="ru-RU" sz="9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35936" marR="35936" marT="17968" marB="17968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- составляет и оформляет резюме в соответствии с требованиями</a:t>
                      </a:r>
                      <a:endParaRPr lang="ru-RU" sz="9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35936" marR="35936" marT="17968" marB="17968"/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Практическая работа «Составление и оформление резюме»</a:t>
                      </a:r>
                      <a:endParaRPr lang="ru-RU" sz="9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35936" marR="35936" marT="17968" marB="17968" anchor="ctr"/>
                </a:tc>
              </a:tr>
              <a:tr h="62111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1.6 </a:t>
                      </a:r>
                      <a:r>
                        <a:rPr lang="ru-RU" sz="1000" dirty="0">
                          <a:effectLst/>
                        </a:rPr>
                        <a:t>Составление и оформление заявления о приеме на работу</a:t>
                      </a:r>
                      <a:endParaRPr lang="ru-RU" sz="9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35936" marR="35936" marT="17968" marB="1796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 составляет и оформляет текст заявления по образцу;</a:t>
                      </a:r>
                      <a:endParaRPr lang="ru-RU" sz="900" dirty="0">
                        <a:effectLst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- находит ошибки в заявлении и исправляет их  в рамках выполнения практической работы</a:t>
                      </a:r>
                      <a:endParaRPr lang="ru-RU" sz="9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35936" marR="35936" marT="17968" marB="17968"/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Практическая работа «Составление и оформление заявления о приеме на работу»</a:t>
                      </a:r>
                      <a:endParaRPr lang="ru-RU" sz="9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35936" marR="35936" marT="17968" marB="17968" anchor="ctr"/>
                </a:tc>
              </a:tr>
              <a:tr h="80684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900" dirty="0" smtClean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1.7 Оформление резюме и заявления о приеме на работу в электронном виде</a:t>
                      </a:r>
                    </a:p>
                  </a:txBody>
                  <a:tcPr marL="35936" marR="35936" marT="17968" marB="17968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900" dirty="0" smtClean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Оформляет резюме и заявление о приеме на работу в электронном виде (применяет)</a:t>
                      </a:r>
                    </a:p>
                  </a:txBody>
                  <a:tcPr marL="35936" marR="35936" marT="17968" marB="17968"/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Практическая работа «Оформление резюме и заявления о приеме на работу в электронном виде»</a:t>
                      </a:r>
                    </a:p>
                  </a:txBody>
                  <a:tcPr marL="35936" marR="35936" marT="17968" marB="17968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68450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192</TotalTime>
  <Words>1344</Words>
  <Application>Microsoft Office PowerPoint</Application>
  <PresentationFormat>Экран (4:3)</PresentationFormat>
  <Paragraphs>170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NewsPrint</vt:lpstr>
      <vt:lpstr>Разработка ФОС общеобразовательной дисциплины в соответствии с новыми требованиями</vt:lpstr>
      <vt:lpstr>Нормативно-методическая база</vt:lpstr>
      <vt:lpstr>План разработки ФОС</vt:lpstr>
      <vt:lpstr>План разработки ФОС</vt:lpstr>
      <vt:lpstr>План разработки ФОС</vt:lpstr>
      <vt:lpstr>План разработки ФОС</vt:lpstr>
      <vt:lpstr>План разработки ФОС</vt:lpstr>
      <vt:lpstr>План разработки ФОС</vt:lpstr>
      <vt:lpstr>Презентация PowerPoint</vt:lpstr>
      <vt:lpstr>План разработки ФОС</vt:lpstr>
      <vt:lpstr>План разработки ФОС</vt:lpstr>
      <vt:lpstr>Структура ФОС</vt:lpstr>
      <vt:lpstr>Макет ФОС</vt:lpstr>
      <vt:lpstr>Выводы</vt:lpstr>
      <vt:lpstr>Материалы размещены на Server – Общая - 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Разработка ФОС общеобразовательной дисциплины в соответствии с новыми требованиями</dc:title>
  <dc:creator>User</dc:creator>
  <cp:lastModifiedBy>User</cp:lastModifiedBy>
  <cp:revision>60</cp:revision>
  <dcterms:created xsi:type="dcterms:W3CDTF">2024-01-05T05:50:35Z</dcterms:created>
  <dcterms:modified xsi:type="dcterms:W3CDTF">2024-01-09T10:53:49Z</dcterms:modified>
</cp:coreProperties>
</file>